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6551d99cb9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6551d99c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6551d99cb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6551d99cb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6551d99cb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6551d99cb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73f9f81e4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73f9f81e4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73eac4d1b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73eac4d1b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6551d99cb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6551d99cb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6551d99cb9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6551d99cb9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6551d99cb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6551d99cb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6f9851458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6f9851458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73f9f81e4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73f9f81e4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6551d99cb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6551d99cb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D4E5F5"/>
            </a:gs>
            <a:gs pos="100000">
              <a:srgbClr val="70A4D5"/>
            </a:gs>
          </a:gsLst>
          <a:path path="circle">
            <a:fillToRect b="50%" l="50%" r="50%" t="50%"/>
          </a:path>
          <a:tileRect/>
        </a:gra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image" Target="../media/image6.png"/><Relationship Id="rId5"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9.png"/><Relationship Id="rId5"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1.png"/><Relationship Id="rId5"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txBox="1"/>
          <p:nvPr/>
        </p:nvSpPr>
        <p:spPr>
          <a:xfrm>
            <a:off x="472950" y="993250"/>
            <a:ext cx="8198100" cy="40191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Clr>
                <a:schemeClr val="dk1"/>
              </a:buClr>
              <a:buSzPts val="3500"/>
              <a:buChar char="•"/>
            </a:pPr>
            <a:r>
              <a:rPr b="1" lang="en" sz="3500">
                <a:solidFill>
                  <a:schemeClr val="dk1"/>
                </a:solidFill>
                <a:latin typeface="Calibri"/>
                <a:ea typeface="Calibri"/>
                <a:cs typeface="Calibri"/>
                <a:sym typeface="Calibri"/>
              </a:rPr>
              <a:t>Wednesday Nov. 6</a:t>
            </a:r>
            <a:endParaRPr b="1" sz="3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The Ethics of You vs. The Ethics of Us</a:t>
            </a:r>
            <a:endParaRPr sz="3000">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387350" lvl="0" marL="457200" rtl="0" algn="l">
              <a:spcBef>
                <a:spcPts val="0"/>
              </a:spcBef>
              <a:spcAft>
                <a:spcPts val="0"/>
              </a:spcAft>
              <a:buClr>
                <a:srgbClr val="FF0000"/>
              </a:buClr>
              <a:buSzPts val="2400"/>
              <a:buChar char="•"/>
            </a:pPr>
            <a:r>
              <a:rPr lang="en" sz="2400">
                <a:solidFill>
                  <a:srgbClr val="FF0000"/>
                </a:solidFill>
                <a:latin typeface="Calibri"/>
                <a:ea typeface="Calibri"/>
                <a:cs typeface="Calibri"/>
                <a:sym typeface="Calibri"/>
              </a:rPr>
              <a:t>Homework </a:t>
            </a:r>
            <a:endParaRPr sz="2400">
              <a:solidFill>
                <a:schemeClr val="dk1"/>
              </a:solidFill>
            </a:endParaRPr>
          </a:p>
          <a:p>
            <a:pPr indent="-412750" lvl="1" marL="914400" rtl="0" algn="l">
              <a:spcBef>
                <a:spcPts val="0"/>
              </a:spcBef>
              <a:spcAft>
                <a:spcPts val="0"/>
              </a:spcAft>
              <a:buClr>
                <a:srgbClr val="FF0000"/>
              </a:buClr>
              <a:buSzPts val="1800"/>
              <a:buChar char="•"/>
            </a:pPr>
            <a:r>
              <a:rPr lang="en" sz="1800">
                <a:solidFill>
                  <a:srgbClr val="FF0000"/>
                </a:solidFill>
                <a:latin typeface="Calibri"/>
                <a:ea typeface="Calibri"/>
                <a:cs typeface="Calibri"/>
                <a:sym typeface="Calibri"/>
              </a:rPr>
              <a:t>During projects only...</a:t>
            </a:r>
            <a:endParaRPr/>
          </a:p>
        </p:txBody>
      </p:sp>
      <p:sp>
        <p:nvSpPr>
          <p:cNvPr id="100" name="Google Shape;100;p25"/>
          <p:cNvSpPr txBox="1"/>
          <p:nvPr/>
        </p:nvSpPr>
        <p:spPr>
          <a:xfrm>
            <a:off x="498150" y="189177"/>
            <a:ext cx="8147700" cy="88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Calibri"/>
              <a:buNone/>
            </a:pPr>
            <a:r>
              <a:rPr lang="en" sz="2500" u="sng">
                <a:solidFill>
                  <a:schemeClr val="dk1"/>
                </a:solidFill>
                <a:latin typeface="Calibri"/>
                <a:ea typeface="Calibri"/>
                <a:cs typeface="Calibri"/>
                <a:sym typeface="Calibri"/>
              </a:rPr>
              <a:t>Content Objective</a:t>
            </a:r>
            <a:r>
              <a:rPr lang="en" sz="2500">
                <a:solidFill>
                  <a:schemeClr val="dk1"/>
                </a:solidFill>
                <a:latin typeface="Calibri"/>
                <a:ea typeface="Calibri"/>
                <a:cs typeface="Calibri"/>
                <a:sym typeface="Calibri"/>
              </a:rPr>
              <a:t>: </a:t>
            </a:r>
            <a:r>
              <a:rPr b="1" lang="en" sz="2200">
                <a:solidFill>
                  <a:schemeClr val="dk1"/>
                </a:solidFill>
                <a:latin typeface="Calibri"/>
                <a:ea typeface="Calibri"/>
                <a:cs typeface="Calibri"/>
                <a:sym typeface="Calibri"/>
              </a:rPr>
              <a:t>Students will use post-it notes and create a gallery walk of information for 6 foundational ethical terms.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&amp; Ethics - You Teach Me...</a:t>
            </a:r>
            <a:endParaRPr/>
          </a:p>
        </p:txBody>
      </p:sp>
      <p:sp>
        <p:nvSpPr>
          <p:cNvPr id="173" name="Google Shape;173;p34"/>
          <p:cNvSpPr txBox="1"/>
          <p:nvPr>
            <p:ph idx="1" type="body"/>
          </p:nvPr>
        </p:nvSpPr>
        <p:spPr>
          <a:xfrm>
            <a:off x="311700" y="1017725"/>
            <a:ext cx="8520600" cy="44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What do we already know about AI &amp; Ethics?  Let’s define AI / Ethics...</a:t>
            </a:r>
            <a:endParaRPr>
              <a:solidFill>
                <a:srgbClr val="000000"/>
              </a:solidFill>
            </a:endParaRPr>
          </a:p>
        </p:txBody>
      </p:sp>
      <p:pic>
        <p:nvPicPr>
          <p:cNvPr id="174" name="Google Shape;174;p34"/>
          <p:cNvPicPr preferRelativeResize="0"/>
          <p:nvPr/>
        </p:nvPicPr>
        <p:blipFill>
          <a:blip r:embed="rId3">
            <a:alphaModFix/>
          </a:blip>
          <a:stretch>
            <a:fillRect/>
          </a:stretch>
        </p:blipFill>
        <p:spPr>
          <a:xfrm>
            <a:off x="181125" y="1598875"/>
            <a:ext cx="4915460" cy="3274925"/>
          </a:xfrm>
          <a:prstGeom prst="rect">
            <a:avLst/>
          </a:prstGeom>
          <a:noFill/>
          <a:ln>
            <a:noFill/>
          </a:ln>
        </p:spPr>
      </p:pic>
      <p:pic>
        <p:nvPicPr>
          <p:cNvPr id="175" name="Google Shape;175;p34"/>
          <p:cNvPicPr preferRelativeResize="0"/>
          <p:nvPr/>
        </p:nvPicPr>
        <p:blipFill>
          <a:blip r:embed="rId4">
            <a:alphaModFix/>
          </a:blip>
          <a:stretch>
            <a:fillRect/>
          </a:stretch>
        </p:blipFill>
        <p:spPr>
          <a:xfrm>
            <a:off x="5433968" y="1598875"/>
            <a:ext cx="3138208" cy="1570400"/>
          </a:xfrm>
          <a:prstGeom prst="rect">
            <a:avLst/>
          </a:prstGeom>
          <a:noFill/>
          <a:ln>
            <a:noFill/>
          </a:ln>
        </p:spPr>
      </p:pic>
      <p:pic>
        <p:nvPicPr>
          <p:cNvPr id="176" name="Google Shape;176;p34"/>
          <p:cNvPicPr preferRelativeResize="0"/>
          <p:nvPr/>
        </p:nvPicPr>
        <p:blipFill>
          <a:blip r:embed="rId5">
            <a:alphaModFix/>
          </a:blip>
          <a:stretch>
            <a:fillRect/>
          </a:stretch>
        </p:blipFill>
        <p:spPr>
          <a:xfrm>
            <a:off x="5433975" y="3169275"/>
            <a:ext cx="3138199" cy="16367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5"/>
          <p:cNvSpPr txBox="1"/>
          <p:nvPr>
            <p:ph type="title"/>
          </p:nvPr>
        </p:nvSpPr>
        <p:spPr>
          <a:xfrm>
            <a:off x="607125" y="-93300"/>
            <a:ext cx="3753300" cy="52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My Results</a:t>
            </a:r>
            <a:endParaRPr sz="3000"/>
          </a:p>
        </p:txBody>
      </p:sp>
      <p:cxnSp>
        <p:nvCxnSpPr>
          <p:cNvPr id="182" name="Google Shape;182;p35"/>
          <p:cNvCxnSpPr/>
          <p:nvPr/>
        </p:nvCxnSpPr>
        <p:spPr>
          <a:xfrm>
            <a:off x="5074350" y="3010875"/>
            <a:ext cx="1833000" cy="12000"/>
          </a:xfrm>
          <a:prstGeom prst="straightConnector1">
            <a:avLst/>
          </a:prstGeom>
          <a:noFill/>
          <a:ln cap="flat" cmpd="sng" w="38100">
            <a:solidFill>
              <a:srgbClr val="000000"/>
            </a:solidFill>
            <a:prstDash val="solid"/>
            <a:round/>
            <a:headEnd len="med" w="med" type="none"/>
            <a:tailEnd len="med" w="med" type="triangle"/>
          </a:ln>
        </p:spPr>
      </p:cxnSp>
      <p:sp>
        <p:nvSpPr>
          <p:cNvPr id="183" name="Google Shape;183;p35"/>
          <p:cNvSpPr txBox="1"/>
          <p:nvPr/>
        </p:nvSpPr>
        <p:spPr>
          <a:xfrm>
            <a:off x="4811100" y="2126900"/>
            <a:ext cx="2359500" cy="67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Who would I be best matched with?</a:t>
            </a:r>
            <a:endParaRPr sz="1800"/>
          </a:p>
        </p:txBody>
      </p:sp>
      <p:pic>
        <p:nvPicPr>
          <p:cNvPr id="184" name="Google Shape;184;p35"/>
          <p:cNvPicPr preferRelativeResize="0"/>
          <p:nvPr/>
        </p:nvPicPr>
        <p:blipFill>
          <a:blip r:embed="rId3">
            <a:alphaModFix/>
          </a:blip>
          <a:stretch>
            <a:fillRect/>
          </a:stretch>
        </p:blipFill>
        <p:spPr>
          <a:xfrm>
            <a:off x="7104050" y="2126900"/>
            <a:ext cx="1801724" cy="1801724"/>
          </a:xfrm>
          <a:prstGeom prst="rect">
            <a:avLst/>
          </a:prstGeom>
          <a:noFill/>
          <a:ln>
            <a:noFill/>
          </a:ln>
        </p:spPr>
      </p:pic>
      <p:sp>
        <p:nvSpPr>
          <p:cNvPr id="185" name="Google Shape;185;p35"/>
          <p:cNvSpPr txBox="1"/>
          <p:nvPr/>
        </p:nvSpPr>
        <p:spPr>
          <a:xfrm>
            <a:off x="4942200" y="3928625"/>
            <a:ext cx="2097300" cy="9804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What about you?  Find 1-2 people to complete a group!</a:t>
            </a:r>
            <a:endParaRPr sz="1800"/>
          </a:p>
        </p:txBody>
      </p:sp>
      <p:pic>
        <p:nvPicPr>
          <p:cNvPr id="186" name="Google Shape;186;p35"/>
          <p:cNvPicPr preferRelativeResize="0"/>
          <p:nvPr/>
        </p:nvPicPr>
        <p:blipFill>
          <a:blip r:embed="rId4">
            <a:alphaModFix/>
          </a:blip>
          <a:stretch>
            <a:fillRect/>
          </a:stretch>
        </p:blipFill>
        <p:spPr>
          <a:xfrm>
            <a:off x="144300" y="430000"/>
            <a:ext cx="4678950" cy="4654949"/>
          </a:xfrm>
          <a:prstGeom prst="rect">
            <a:avLst/>
          </a:prstGeom>
          <a:noFill/>
          <a:ln>
            <a:noFill/>
          </a:ln>
        </p:spPr>
      </p:pic>
      <p:sp>
        <p:nvSpPr>
          <p:cNvPr id="187" name="Google Shape;187;p35"/>
          <p:cNvSpPr txBox="1"/>
          <p:nvPr/>
        </p:nvSpPr>
        <p:spPr>
          <a:xfrm>
            <a:off x="5066075" y="669850"/>
            <a:ext cx="38397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000">
                <a:solidFill>
                  <a:schemeClr val="dk1"/>
                </a:solidFill>
              </a:rPr>
              <a:t>What am I missing...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Ethics of “You” vs. the Ethics of “Us”</a:t>
            </a:r>
            <a:endParaRPr/>
          </a:p>
        </p:txBody>
      </p:sp>
      <p:sp>
        <p:nvSpPr>
          <p:cNvPr id="106" name="Google Shape;106;p26"/>
          <p:cNvSpPr txBox="1"/>
          <p:nvPr>
            <p:ph idx="1" type="body"/>
          </p:nvPr>
        </p:nvSpPr>
        <p:spPr>
          <a:xfrm>
            <a:off x="311700" y="1152475"/>
            <a:ext cx="8520600" cy="341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a member of the LGBTQ community, you and your husband decided you wanted to get married.  You saw nothing wrong with loving another person of the same gender.  However, this is America before 2015, and gay marriage is illegal in your state.  You decide to drive to a state that legalized it in an act of rebellion.</a:t>
            </a:r>
            <a:endParaRPr/>
          </a:p>
          <a:p>
            <a:pPr indent="0" lvl="0" marL="0" rtl="0" algn="l">
              <a:spcBef>
                <a:spcPts val="1600"/>
              </a:spcBef>
              <a:spcAft>
                <a:spcPts val="0"/>
              </a:spcAft>
              <a:buNone/>
            </a:pPr>
            <a:r>
              <a:rPr lang="en"/>
              <a:t>The ethics of “you” is what?  What do you believe in?</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The ethics of “us” is what?  What does America believe?</a:t>
            </a:r>
            <a:endParaRPr/>
          </a:p>
        </p:txBody>
      </p:sp>
      <p:pic>
        <p:nvPicPr>
          <p:cNvPr id="107" name="Google Shape;107;p26"/>
          <p:cNvPicPr preferRelativeResize="0"/>
          <p:nvPr/>
        </p:nvPicPr>
        <p:blipFill>
          <a:blip r:embed="rId3">
            <a:alphaModFix/>
          </a:blip>
          <a:stretch>
            <a:fillRect/>
          </a:stretch>
        </p:blipFill>
        <p:spPr>
          <a:xfrm>
            <a:off x="6219400" y="3100400"/>
            <a:ext cx="2612898" cy="1469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7"/>
          <p:cNvSpPr txBox="1"/>
          <p:nvPr>
            <p:ph type="title"/>
          </p:nvPr>
        </p:nvSpPr>
        <p:spPr>
          <a:xfrm>
            <a:off x="311700" y="454300"/>
            <a:ext cx="8520600" cy="98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order to build a moral compass we need to understand some basic ethical theories...</a:t>
            </a:r>
            <a:endParaRPr/>
          </a:p>
        </p:txBody>
      </p:sp>
      <p:sp>
        <p:nvSpPr>
          <p:cNvPr id="113" name="Google Shape;113;p27"/>
          <p:cNvSpPr txBox="1"/>
          <p:nvPr/>
        </p:nvSpPr>
        <p:spPr>
          <a:xfrm>
            <a:off x="787875" y="1965175"/>
            <a:ext cx="3308400" cy="2613300"/>
          </a:xfrm>
          <a:prstGeom prst="rect">
            <a:avLst/>
          </a:prstGeom>
          <a:solidFill>
            <a:srgbClr val="FCE5CD"/>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do </a:t>
            </a:r>
            <a:r>
              <a:rPr b="1" i="1" lang="en" sz="1800"/>
              <a:t>you personally</a:t>
            </a:r>
            <a:r>
              <a:rPr lang="en" sz="1800"/>
              <a:t> act in certain situations?  What do </a:t>
            </a:r>
            <a:r>
              <a:rPr b="1" i="1" lang="en" sz="1800"/>
              <a:t>you believe in</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Absolutism?</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Relativism?</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Objectivism?</a:t>
            </a:r>
            <a:endParaRPr sz="1800"/>
          </a:p>
        </p:txBody>
      </p:sp>
      <p:sp>
        <p:nvSpPr>
          <p:cNvPr id="114" name="Google Shape;114;p27"/>
          <p:cNvSpPr txBox="1"/>
          <p:nvPr/>
        </p:nvSpPr>
        <p:spPr>
          <a:xfrm>
            <a:off x="4834700" y="1965175"/>
            <a:ext cx="3308400" cy="2613300"/>
          </a:xfrm>
          <a:prstGeom prst="rect">
            <a:avLst/>
          </a:prstGeom>
          <a:solidFill>
            <a:srgbClr val="D9EAD3"/>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does </a:t>
            </a:r>
            <a:r>
              <a:rPr b="1" i="1" lang="en" sz="1800"/>
              <a:t>everyone</a:t>
            </a:r>
            <a:r>
              <a:rPr lang="en" sz="1800"/>
              <a:t> decide on how to act?  What does </a:t>
            </a:r>
            <a:r>
              <a:rPr b="1" i="1" lang="en" sz="1800"/>
              <a:t>humanity believe in</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Deontology</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Consequentialism</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Virtue Ethics?</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8"/>
          <p:cNvSpPr txBox="1"/>
          <p:nvPr>
            <p:ph type="title"/>
          </p:nvPr>
        </p:nvSpPr>
        <p:spPr>
          <a:xfrm>
            <a:off x="311700" y="382250"/>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chemeClr val="dk1"/>
              </a:buClr>
              <a:buSzPts val="1100"/>
              <a:buFont typeface="Arial"/>
              <a:buNone/>
            </a:pPr>
            <a:r>
              <a:rPr b="1" lang="en" sz="3000"/>
              <a:t>The Sea Captain Problem</a:t>
            </a:r>
            <a:endParaRPr sz="3000"/>
          </a:p>
        </p:txBody>
      </p:sp>
      <p:sp>
        <p:nvSpPr>
          <p:cNvPr id="120" name="Google Shape;120;p28"/>
          <p:cNvSpPr txBox="1"/>
          <p:nvPr>
            <p:ph idx="1" type="body"/>
          </p:nvPr>
        </p:nvSpPr>
        <p:spPr>
          <a:xfrm>
            <a:off x="94200" y="1088600"/>
            <a:ext cx="8955600" cy="3616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solidFill>
                  <a:srgbClr val="000000"/>
                </a:solidFill>
              </a:rPr>
              <a:t>The year is 1600 and you’re on a boat that is trying to sail across the ocean.  What tool can you use to help you cross?  What if you did not have that tool?  What might happen to your boat?</a:t>
            </a:r>
            <a:endParaRPr sz="2400">
              <a:solidFill>
                <a:srgbClr val="000000"/>
              </a:solidFill>
            </a:endParaRPr>
          </a:p>
        </p:txBody>
      </p:sp>
      <p:pic>
        <p:nvPicPr>
          <p:cNvPr id="121" name="Google Shape;121;p28"/>
          <p:cNvPicPr preferRelativeResize="0"/>
          <p:nvPr/>
        </p:nvPicPr>
        <p:blipFill>
          <a:blip r:embed="rId3">
            <a:alphaModFix/>
          </a:blip>
          <a:stretch>
            <a:fillRect/>
          </a:stretch>
        </p:blipFill>
        <p:spPr>
          <a:xfrm>
            <a:off x="6361200" y="2825325"/>
            <a:ext cx="2471099" cy="2052824"/>
          </a:xfrm>
          <a:prstGeom prst="rect">
            <a:avLst/>
          </a:prstGeom>
          <a:noFill/>
          <a:ln>
            <a:noFill/>
          </a:ln>
        </p:spPr>
      </p:pic>
      <p:pic>
        <p:nvPicPr>
          <p:cNvPr id="122" name="Google Shape;122;p28"/>
          <p:cNvPicPr preferRelativeResize="0"/>
          <p:nvPr/>
        </p:nvPicPr>
        <p:blipFill>
          <a:blip r:embed="rId4">
            <a:alphaModFix/>
          </a:blip>
          <a:stretch>
            <a:fillRect/>
          </a:stretch>
        </p:blipFill>
        <p:spPr>
          <a:xfrm>
            <a:off x="311700" y="2825325"/>
            <a:ext cx="2737091" cy="2052824"/>
          </a:xfrm>
          <a:prstGeom prst="rect">
            <a:avLst/>
          </a:prstGeom>
          <a:noFill/>
          <a:ln>
            <a:noFill/>
          </a:ln>
        </p:spPr>
      </p:pic>
      <p:pic>
        <p:nvPicPr>
          <p:cNvPr id="123" name="Google Shape;123;p28"/>
          <p:cNvPicPr preferRelativeResize="0"/>
          <p:nvPr/>
        </p:nvPicPr>
        <p:blipFill>
          <a:blip r:embed="rId5">
            <a:alphaModFix/>
          </a:blip>
          <a:stretch>
            <a:fillRect/>
          </a:stretch>
        </p:blipFill>
        <p:spPr>
          <a:xfrm>
            <a:off x="3164471" y="2873625"/>
            <a:ext cx="3081054" cy="19562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9"/>
          <p:cNvSpPr txBox="1"/>
          <p:nvPr>
            <p:ph type="title"/>
          </p:nvPr>
        </p:nvSpPr>
        <p:spPr>
          <a:xfrm>
            <a:off x="491250" y="160050"/>
            <a:ext cx="8161500" cy="61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a:t>Moral Compass</a:t>
            </a:r>
            <a:r>
              <a:rPr lang="en"/>
              <a:t> - Do You Have One?</a:t>
            </a:r>
            <a:endParaRPr/>
          </a:p>
        </p:txBody>
      </p:sp>
      <p:pic>
        <p:nvPicPr>
          <p:cNvPr id="129" name="Google Shape;129;p29"/>
          <p:cNvPicPr preferRelativeResize="0"/>
          <p:nvPr/>
        </p:nvPicPr>
        <p:blipFill>
          <a:blip r:embed="rId3">
            <a:alphaModFix/>
          </a:blip>
          <a:stretch>
            <a:fillRect/>
          </a:stretch>
        </p:blipFill>
        <p:spPr>
          <a:xfrm>
            <a:off x="2514688" y="1006072"/>
            <a:ext cx="4114625" cy="2838400"/>
          </a:xfrm>
          <a:prstGeom prst="rect">
            <a:avLst/>
          </a:prstGeom>
          <a:noFill/>
          <a:ln>
            <a:noFill/>
          </a:ln>
        </p:spPr>
      </p:pic>
      <p:sp>
        <p:nvSpPr>
          <p:cNvPr id="130" name="Google Shape;130;p29"/>
          <p:cNvSpPr txBox="1"/>
          <p:nvPr/>
        </p:nvSpPr>
        <p:spPr>
          <a:xfrm>
            <a:off x="604350" y="3952450"/>
            <a:ext cx="7935300" cy="55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800">
                <a:solidFill>
                  <a:schemeClr val="dk1"/>
                </a:solidFill>
              </a:rPr>
              <a:t>What does a Compass do?  </a:t>
            </a:r>
            <a:endParaRPr sz="2800">
              <a:solidFill>
                <a:schemeClr val="dk1"/>
              </a:solidFill>
            </a:endParaRPr>
          </a:p>
          <a:p>
            <a:pPr indent="0" lvl="0" marL="0" rtl="0" algn="ctr">
              <a:spcBef>
                <a:spcPts val="0"/>
              </a:spcBef>
              <a:spcAft>
                <a:spcPts val="0"/>
              </a:spcAft>
              <a:buClr>
                <a:schemeClr val="dk1"/>
              </a:buClr>
              <a:buSzPts val="1100"/>
              <a:buFont typeface="Arial"/>
              <a:buNone/>
            </a:pPr>
            <a:r>
              <a:rPr lang="en" sz="2800">
                <a:solidFill>
                  <a:schemeClr val="dk1"/>
                </a:solidFill>
              </a:rPr>
              <a:t>Do you need a Moral Compass to survive in life?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30"/>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36" name="Google Shape;136;p30"/>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37" name="Google Shape;137;p30"/>
          <p:cNvCxnSpPr/>
          <p:nvPr/>
        </p:nvCxnSpPr>
        <p:spPr>
          <a:xfrm flipH="1">
            <a:off x="5942450" y="-1950"/>
            <a:ext cx="10500" cy="5147400"/>
          </a:xfrm>
          <a:prstGeom prst="straightConnector1">
            <a:avLst/>
          </a:prstGeom>
          <a:noFill/>
          <a:ln cap="flat" cmpd="sng" w="9525">
            <a:solidFill>
              <a:schemeClr val="dk2"/>
            </a:solidFill>
            <a:prstDash val="solid"/>
            <a:round/>
            <a:headEnd len="med" w="med" type="none"/>
            <a:tailEnd len="med" w="med" type="none"/>
          </a:ln>
        </p:spPr>
      </p:cxnSp>
      <p:pic>
        <p:nvPicPr>
          <p:cNvPr id="138" name="Google Shape;138;p30"/>
          <p:cNvPicPr preferRelativeResize="0"/>
          <p:nvPr/>
        </p:nvPicPr>
        <p:blipFill>
          <a:blip r:embed="rId3">
            <a:alphaModFix/>
          </a:blip>
          <a:stretch>
            <a:fillRect/>
          </a:stretch>
        </p:blipFill>
        <p:spPr>
          <a:xfrm>
            <a:off x="909600" y="1657350"/>
            <a:ext cx="1828800" cy="1828800"/>
          </a:xfrm>
          <a:prstGeom prst="rect">
            <a:avLst/>
          </a:prstGeom>
          <a:noFill/>
          <a:ln>
            <a:noFill/>
          </a:ln>
        </p:spPr>
      </p:pic>
      <p:pic>
        <p:nvPicPr>
          <p:cNvPr id="139" name="Google Shape;139;p30"/>
          <p:cNvPicPr preferRelativeResize="0"/>
          <p:nvPr/>
        </p:nvPicPr>
        <p:blipFill>
          <a:blip r:embed="rId4">
            <a:alphaModFix/>
          </a:blip>
          <a:stretch>
            <a:fillRect/>
          </a:stretch>
        </p:blipFill>
        <p:spPr>
          <a:xfrm>
            <a:off x="3487049" y="1657350"/>
            <a:ext cx="2243201" cy="1828800"/>
          </a:xfrm>
          <a:prstGeom prst="rect">
            <a:avLst/>
          </a:prstGeom>
          <a:noFill/>
          <a:ln>
            <a:noFill/>
          </a:ln>
        </p:spPr>
      </p:pic>
      <p:pic>
        <p:nvPicPr>
          <p:cNvPr id="140" name="Google Shape;140;p30"/>
          <p:cNvPicPr preferRelativeResize="0"/>
          <p:nvPr/>
        </p:nvPicPr>
        <p:blipFill>
          <a:blip r:embed="rId5">
            <a:alphaModFix/>
          </a:blip>
          <a:stretch>
            <a:fillRect/>
          </a:stretch>
        </p:blipFill>
        <p:spPr>
          <a:xfrm>
            <a:off x="6165150" y="1657350"/>
            <a:ext cx="2527775" cy="1828800"/>
          </a:xfrm>
          <a:prstGeom prst="rect">
            <a:avLst/>
          </a:prstGeom>
          <a:noFill/>
          <a:ln>
            <a:noFill/>
          </a:ln>
        </p:spPr>
      </p:pic>
      <p:sp>
        <p:nvSpPr>
          <p:cNvPr id="141" name="Google Shape;141;p30"/>
          <p:cNvSpPr txBox="1"/>
          <p:nvPr/>
        </p:nvSpPr>
        <p:spPr>
          <a:xfrm>
            <a:off x="5964900" y="3486150"/>
            <a:ext cx="2928300" cy="14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Is this glass half full or half empty?</a:t>
            </a:r>
            <a:endParaRPr/>
          </a:p>
          <a:p>
            <a:pPr indent="0" lvl="0" marL="0" rtl="0" algn="ctr">
              <a:spcBef>
                <a:spcPts val="0"/>
              </a:spcBef>
              <a:spcAft>
                <a:spcPts val="0"/>
              </a:spcAft>
              <a:buNone/>
            </a:pPr>
            <a:r>
              <a:t/>
            </a:r>
            <a:endParaRPr/>
          </a:p>
          <a:p>
            <a:pPr indent="0" lvl="0" marL="0" rtl="0" algn="ctr">
              <a:spcBef>
                <a:spcPts val="0"/>
              </a:spcBef>
              <a:spcAft>
                <a:spcPts val="0"/>
              </a:spcAft>
              <a:buNone/>
            </a:pPr>
            <a:r>
              <a:rPr b="1" lang="en"/>
              <a:t>Is there a truth </a:t>
            </a:r>
            <a:r>
              <a:rPr b="1" i="1" lang="en"/>
              <a:t>separate</a:t>
            </a:r>
            <a:r>
              <a:rPr b="1" lang="en"/>
              <a:t> from human thought that just is</a:t>
            </a:r>
            <a:r>
              <a:rPr lang="en"/>
              <a:t>?</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Where does this truth come from?</a:t>
            </a:r>
            <a:endParaRPr/>
          </a:p>
        </p:txBody>
      </p:sp>
      <p:sp>
        <p:nvSpPr>
          <p:cNvPr id="142" name="Google Shape;142;p30"/>
          <p:cNvSpPr txBox="1"/>
          <p:nvPr/>
        </p:nvSpPr>
        <p:spPr>
          <a:xfrm>
            <a:off x="702450" y="3546375"/>
            <a:ext cx="2243100" cy="14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This guy rules the land and says that slavery is bad and humans should be free.  </a:t>
            </a:r>
            <a:r>
              <a:rPr b="1" lang="en"/>
              <a:t>Should we give him more power if he has good morals?</a:t>
            </a:r>
            <a:endParaRPr b="1"/>
          </a:p>
        </p:txBody>
      </p:sp>
      <p:sp>
        <p:nvSpPr>
          <p:cNvPr id="143" name="Google Shape;143;p30"/>
          <p:cNvSpPr txBox="1"/>
          <p:nvPr/>
        </p:nvSpPr>
        <p:spPr>
          <a:xfrm>
            <a:off x="3490750" y="3749550"/>
            <a:ext cx="2243100" cy="108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like eating deep fried crickets.  I don’t.  Who cares, it’s all </a:t>
            </a:r>
            <a:r>
              <a:rPr b="1" lang="en"/>
              <a:t>relative</a:t>
            </a:r>
            <a:r>
              <a:rPr lang="en"/>
              <a: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31"/>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49" name="Google Shape;149;p31"/>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50" name="Google Shape;150;p31"/>
          <p:cNvCxnSpPr/>
          <p:nvPr/>
        </p:nvCxnSpPr>
        <p:spPr>
          <a:xfrm flipH="1">
            <a:off x="5942450" y="-1950"/>
            <a:ext cx="10500" cy="5147400"/>
          </a:xfrm>
          <a:prstGeom prst="straightConnector1">
            <a:avLst/>
          </a:prstGeom>
          <a:noFill/>
          <a:ln cap="flat" cmpd="sng" w="9525">
            <a:solidFill>
              <a:schemeClr val="dk2"/>
            </a:solidFill>
            <a:prstDash val="solid"/>
            <a:round/>
            <a:headEnd len="med" w="med" type="none"/>
            <a:tailEnd len="med" w="med" type="none"/>
          </a:ln>
        </p:spPr>
      </p:cxnSp>
      <p:sp>
        <p:nvSpPr>
          <p:cNvPr id="151" name="Google Shape;151;p31"/>
          <p:cNvSpPr txBox="1"/>
          <p:nvPr/>
        </p:nvSpPr>
        <p:spPr>
          <a:xfrm>
            <a:off x="3638500" y="74300"/>
            <a:ext cx="1828500" cy="49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800">
                <a:solidFill>
                  <a:schemeClr val="dk1"/>
                </a:solidFill>
              </a:rPr>
              <a:t>Use post-it notes / gallery walk style.</a:t>
            </a:r>
            <a:endParaRPr sz="800">
              <a:solidFill>
                <a:schemeClr val="dk1"/>
              </a:solidFill>
            </a:endParaRPr>
          </a:p>
          <a:p>
            <a:pPr indent="0" lvl="0" marL="0" rtl="0" algn="ctr">
              <a:spcBef>
                <a:spcPts val="0"/>
              </a:spcBef>
              <a:spcAft>
                <a:spcPts val="0"/>
              </a:spcAft>
              <a:buClr>
                <a:schemeClr val="dk1"/>
              </a:buClr>
              <a:buSzPts val="1100"/>
              <a:buFont typeface="Arial"/>
              <a:buNone/>
            </a:pPr>
            <a:r>
              <a:rPr lang="en" sz="800">
                <a:solidFill>
                  <a:schemeClr val="dk1"/>
                </a:solidFill>
              </a:rPr>
              <a:t>Large Group Cardboard Posters to be Hung in Class</a:t>
            </a:r>
            <a:endParaRPr sz="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32"/>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300"/>
              <a:t>Deontology            Consequentialism            Virtue Ethics</a:t>
            </a:r>
            <a:endParaRPr b="1" sz="2300"/>
          </a:p>
        </p:txBody>
      </p:sp>
      <p:cxnSp>
        <p:nvCxnSpPr>
          <p:cNvPr id="157" name="Google Shape;157;p32"/>
          <p:cNvCxnSpPr/>
          <p:nvPr/>
        </p:nvCxnSpPr>
        <p:spPr>
          <a:xfrm flipH="1">
            <a:off x="29492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58" name="Google Shape;158;p32"/>
          <p:cNvCxnSpPr/>
          <p:nvPr/>
        </p:nvCxnSpPr>
        <p:spPr>
          <a:xfrm flipH="1">
            <a:off x="6220475" y="-1950"/>
            <a:ext cx="10500" cy="5147400"/>
          </a:xfrm>
          <a:prstGeom prst="straightConnector1">
            <a:avLst/>
          </a:prstGeom>
          <a:noFill/>
          <a:ln cap="flat" cmpd="sng" w="9525">
            <a:solidFill>
              <a:schemeClr val="dk2"/>
            </a:solidFill>
            <a:prstDash val="solid"/>
            <a:round/>
            <a:headEnd len="med" w="med" type="none"/>
            <a:tailEnd len="med" w="med" type="none"/>
          </a:ln>
        </p:spPr>
      </p:cxnSp>
      <p:sp>
        <p:nvSpPr>
          <p:cNvPr id="159" name="Google Shape;159;p32"/>
          <p:cNvSpPr txBox="1"/>
          <p:nvPr/>
        </p:nvSpPr>
        <p:spPr>
          <a:xfrm>
            <a:off x="3638500" y="74300"/>
            <a:ext cx="1828500" cy="49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t>Use post-it notes / gallery walk style.</a:t>
            </a:r>
            <a:endParaRPr sz="800"/>
          </a:p>
          <a:p>
            <a:pPr indent="0" lvl="0" marL="0" rtl="0" algn="ctr">
              <a:spcBef>
                <a:spcPts val="0"/>
              </a:spcBef>
              <a:spcAft>
                <a:spcPts val="0"/>
              </a:spcAft>
              <a:buNone/>
            </a:pPr>
            <a:r>
              <a:rPr lang="en" sz="800"/>
              <a:t>Large Group Cardboard Posters to be Hung in Class</a:t>
            </a:r>
            <a:endParaRPr sz="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33"/>
          <p:cNvSpPr txBox="1"/>
          <p:nvPr>
            <p:ph type="title"/>
          </p:nvPr>
        </p:nvSpPr>
        <p:spPr>
          <a:xfrm>
            <a:off x="3651475" y="1675200"/>
            <a:ext cx="4815300" cy="179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AI is a tool</a:t>
            </a:r>
            <a:r>
              <a:rPr lang="en"/>
              <a:t> just like the compass...if the compass was </a:t>
            </a:r>
            <a:r>
              <a:rPr b="1" lang="en"/>
              <a:t>broken or built wrong what might happen?</a:t>
            </a:r>
            <a:endParaRPr b="1"/>
          </a:p>
        </p:txBody>
      </p:sp>
      <p:pic>
        <p:nvPicPr>
          <p:cNvPr id="165" name="Google Shape;165;p33"/>
          <p:cNvPicPr preferRelativeResize="0"/>
          <p:nvPr/>
        </p:nvPicPr>
        <p:blipFill>
          <a:blip r:embed="rId3">
            <a:alphaModFix/>
          </a:blip>
          <a:stretch>
            <a:fillRect/>
          </a:stretch>
        </p:blipFill>
        <p:spPr>
          <a:xfrm>
            <a:off x="675525" y="513875"/>
            <a:ext cx="2392665" cy="1793250"/>
          </a:xfrm>
          <a:prstGeom prst="rect">
            <a:avLst/>
          </a:prstGeom>
          <a:noFill/>
          <a:ln>
            <a:noFill/>
          </a:ln>
        </p:spPr>
      </p:pic>
      <p:pic>
        <p:nvPicPr>
          <p:cNvPr id="166" name="Google Shape;166;p33"/>
          <p:cNvPicPr preferRelativeResize="0"/>
          <p:nvPr/>
        </p:nvPicPr>
        <p:blipFill>
          <a:blip r:embed="rId4">
            <a:alphaModFix/>
          </a:blip>
          <a:stretch>
            <a:fillRect/>
          </a:stretch>
        </p:blipFill>
        <p:spPr>
          <a:xfrm>
            <a:off x="675525" y="2357800"/>
            <a:ext cx="2392675" cy="2392675"/>
          </a:xfrm>
          <a:prstGeom prst="rect">
            <a:avLst/>
          </a:prstGeom>
          <a:noFill/>
          <a:ln>
            <a:noFill/>
          </a:ln>
        </p:spPr>
      </p:pic>
      <p:sp>
        <p:nvSpPr>
          <p:cNvPr id="167" name="Google Shape;167;p33"/>
          <p:cNvSpPr txBox="1"/>
          <p:nvPr/>
        </p:nvSpPr>
        <p:spPr>
          <a:xfrm>
            <a:off x="3914425" y="659625"/>
            <a:ext cx="4289400" cy="63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t>Ending Note</a:t>
            </a:r>
            <a:endParaRPr sz="30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